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420" r:id="rId2"/>
    <p:sldId id="317" r:id="rId3"/>
    <p:sldId id="395" r:id="rId4"/>
    <p:sldId id="412" r:id="rId5"/>
    <p:sldId id="413" r:id="rId6"/>
    <p:sldId id="415" r:id="rId7"/>
    <p:sldId id="414" r:id="rId8"/>
    <p:sldId id="416" r:id="rId9"/>
    <p:sldId id="417" r:id="rId10"/>
    <p:sldId id="419" r:id="rId11"/>
    <p:sldId id="418" r:id="rId1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85" autoAdjust="0"/>
    <p:restoredTop sz="89655" autoAdjust="0"/>
  </p:normalViewPr>
  <p:slideViewPr>
    <p:cSldViewPr>
      <p:cViewPr>
        <p:scale>
          <a:sx n="67" d="100"/>
          <a:sy n="67" d="100"/>
        </p:scale>
        <p:origin x="-12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4" d="100"/>
          <a:sy n="64" d="100"/>
        </p:scale>
        <p:origin x="-2628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/>
          <a:lstStyle>
            <a:lvl1pPr algn="r">
              <a:defRPr sz="1300"/>
            </a:lvl1pPr>
          </a:lstStyle>
          <a:p>
            <a:fld id="{B1757313-3C30-4301-B09B-8C00D1D97F46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6678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 anchor="b"/>
          <a:lstStyle>
            <a:lvl1pPr algn="r">
              <a:defRPr sz="1300"/>
            </a:lvl1pPr>
          </a:lstStyle>
          <a:p>
            <a:fld id="{796624C8-0321-419C-A159-3EE08A1BC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37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/>
          <a:lstStyle>
            <a:lvl1pPr algn="r">
              <a:defRPr sz="1300"/>
            </a:lvl1pPr>
          </a:lstStyle>
          <a:p>
            <a:fld id="{B088005B-78CF-481B-940E-E83B5FF1B01F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4538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17" tIns="48008" rIns="96017" bIns="48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6017" tIns="48008" rIns="96017" bIns="480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6678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6017" tIns="48008" rIns="96017" bIns="48008" rtlCol="0" anchor="b"/>
          <a:lstStyle>
            <a:lvl1pPr algn="r">
              <a:defRPr sz="1300"/>
            </a:lvl1pPr>
          </a:lstStyle>
          <a:p>
            <a:fld id="{BD2E5A86-8039-4FA9-AEB3-DD8C692BC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2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E5A86-8039-4FA9-AEB3-DD8C692BC129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41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71BD0A7-8B3A-455A-BF22-2C3CA4B6C8E8}" type="datetimeFigureOut">
              <a:rPr lang="en-GB" smtClean="0"/>
              <a:t>01/04/2016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78098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War and Peace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6840760" cy="3847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7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4: what does his rule mean for us?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2068" y="908720"/>
            <a:ext cx="833239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400" b="1" baseline="30000" dirty="0" smtClean="0">
                <a:solidFill>
                  <a:schemeClr val="bg1"/>
                </a:solidFill>
              </a:rPr>
              <a:t>17</a:t>
            </a:r>
            <a:r>
              <a:rPr lang="en-GB" sz="3400" dirty="0" smtClean="0">
                <a:solidFill>
                  <a:schemeClr val="bg1"/>
                </a:solidFill>
              </a:rPr>
              <a:t> </a:t>
            </a:r>
            <a:r>
              <a:rPr lang="en-GB" sz="3400" dirty="0">
                <a:solidFill>
                  <a:schemeClr val="bg1"/>
                </a:solidFill>
              </a:rPr>
              <a:t>And whatever you do, whether in word or deed, do it all in the name of the Lord </a:t>
            </a:r>
            <a:r>
              <a:rPr lang="en-GB" sz="3400" dirty="0" smtClean="0">
                <a:solidFill>
                  <a:schemeClr val="bg1"/>
                </a:solidFill>
              </a:rPr>
              <a:t>Jesus</a:t>
            </a:r>
            <a:endParaRPr lang="en-GB" sz="3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Chosen, Holy and dearly loved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Servants, subjects and sons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Principles </a:t>
            </a:r>
            <a:r>
              <a:rPr lang="en-GB" sz="3200" dirty="0">
                <a:solidFill>
                  <a:schemeClr val="bg1"/>
                </a:solidFill>
              </a:rPr>
              <a:t>not </a:t>
            </a:r>
            <a:r>
              <a:rPr lang="en-GB" sz="3200" dirty="0" smtClean="0">
                <a:solidFill>
                  <a:schemeClr val="bg1"/>
                </a:solidFill>
              </a:rPr>
              <a:t>rules (Col 2v8-23)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“If you but love God you may do as you </a:t>
            </a:r>
            <a:r>
              <a:rPr lang="en-GB" sz="3200" dirty="0" smtClean="0">
                <a:solidFill>
                  <a:schemeClr val="bg1"/>
                </a:solidFill>
              </a:rPr>
              <a:t>incline”  - </a:t>
            </a:r>
            <a:r>
              <a:rPr lang="en-GB" sz="2800" dirty="0" smtClean="0">
                <a:solidFill>
                  <a:schemeClr val="bg1"/>
                </a:solidFill>
              </a:rPr>
              <a:t>St. Augustine of Hippo </a:t>
            </a:r>
            <a:endParaRPr lang="en-GB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 smtClean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17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5: what flows out of living in peace?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2068" y="908720"/>
            <a:ext cx="833239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400" b="1" baseline="30000" dirty="0" smtClean="0">
                <a:solidFill>
                  <a:schemeClr val="bg1"/>
                </a:solidFill>
              </a:rPr>
              <a:t>15</a:t>
            </a:r>
            <a:r>
              <a:rPr lang="en-GB" sz="3400" dirty="0" smtClean="0">
                <a:solidFill>
                  <a:schemeClr val="bg1"/>
                </a:solidFill>
              </a:rPr>
              <a:t>  </a:t>
            </a:r>
            <a:r>
              <a:rPr lang="en-GB" sz="3400" dirty="0">
                <a:solidFill>
                  <a:schemeClr val="bg1"/>
                </a:solidFill>
              </a:rPr>
              <a:t>Let the peace of Christ rule in your hearts, since as members of one body you were called to peace. </a:t>
            </a:r>
            <a:r>
              <a:rPr lang="en-GB" sz="3400" b="1" dirty="0">
                <a:solidFill>
                  <a:schemeClr val="bg1"/>
                </a:solidFill>
              </a:rPr>
              <a:t>And be thankful</a:t>
            </a:r>
            <a:r>
              <a:rPr lang="en-GB" sz="3400" dirty="0">
                <a:solidFill>
                  <a:schemeClr val="bg1"/>
                </a:solidFill>
              </a:rPr>
              <a:t>. </a:t>
            </a:r>
            <a:r>
              <a:rPr lang="en-GB" sz="3400" b="1" baseline="30000" dirty="0">
                <a:solidFill>
                  <a:schemeClr val="bg1"/>
                </a:solidFill>
              </a:rPr>
              <a:t>16</a:t>
            </a:r>
            <a:r>
              <a:rPr lang="en-GB" sz="3400" dirty="0">
                <a:solidFill>
                  <a:schemeClr val="bg1"/>
                </a:solidFill>
              </a:rPr>
              <a:t> Let the message of Christ dwell among you richly as you teach and admonish one another with all </a:t>
            </a:r>
            <a:r>
              <a:rPr lang="en-GB" sz="3400" dirty="0" smtClean="0">
                <a:solidFill>
                  <a:schemeClr val="bg1"/>
                </a:solidFill>
              </a:rPr>
              <a:t>wisdom, and as you </a:t>
            </a:r>
            <a:r>
              <a:rPr lang="en-GB" sz="3400" b="1" dirty="0" smtClean="0">
                <a:solidFill>
                  <a:schemeClr val="bg1"/>
                </a:solidFill>
              </a:rPr>
              <a:t>sing </a:t>
            </a:r>
            <a:r>
              <a:rPr lang="en-GB" sz="3400" b="1" dirty="0">
                <a:solidFill>
                  <a:schemeClr val="bg1"/>
                </a:solidFill>
              </a:rPr>
              <a:t>psalms, hymns, and </a:t>
            </a:r>
            <a:r>
              <a:rPr lang="en-GB" sz="3400" b="1" dirty="0" smtClean="0">
                <a:solidFill>
                  <a:schemeClr val="bg1"/>
                </a:solidFill>
              </a:rPr>
              <a:t>spiritual songs, with </a:t>
            </a:r>
            <a:r>
              <a:rPr lang="en-GB" sz="3400" b="1" dirty="0">
                <a:solidFill>
                  <a:schemeClr val="bg1"/>
                </a:solidFill>
              </a:rPr>
              <a:t>gratitude in your </a:t>
            </a:r>
            <a:r>
              <a:rPr lang="en-GB" sz="3400" b="1" dirty="0" smtClean="0">
                <a:solidFill>
                  <a:schemeClr val="bg1"/>
                </a:solidFill>
              </a:rPr>
              <a:t>hearts to God</a:t>
            </a:r>
            <a:r>
              <a:rPr lang="en-GB" sz="3400" dirty="0" smtClean="0">
                <a:solidFill>
                  <a:schemeClr val="bg1"/>
                </a:solidFill>
              </a:rPr>
              <a:t>. </a:t>
            </a:r>
            <a:r>
              <a:rPr lang="en-GB" sz="3400" b="1" baseline="30000" dirty="0">
                <a:solidFill>
                  <a:schemeClr val="bg1"/>
                </a:solidFill>
              </a:rPr>
              <a:t>17</a:t>
            </a:r>
            <a:r>
              <a:rPr lang="en-GB" sz="3400" dirty="0">
                <a:solidFill>
                  <a:schemeClr val="bg1"/>
                </a:solidFill>
              </a:rPr>
              <a:t> And whatever you do, whether in word or deed, do it all in the name of the Lord Jesus, </a:t>
            </a:r>
            <a:r>
              <a:rPr lang="en-GB" sz="3400" b="1" dirty="0">
                <a:solidFill>
                  <a:schemeClr val="bg1"/>
                </a:solidFill>
              </a:rPr>
              <a:t>giving thanks </a:t>
            </a:r>
            <a:r>
              <a:rPr lang="en-GB" sz="3400" dirty="0">
                <a:solidFill>
                  <a:schemeClr val="bg1"/>
                </a:solidFill>
              </a:rPr>
              <a:t>to God the Father through </a:t>
            </a:r>
            <a:r>
              <a:rPr lang="en-GB" sz="3400" dirty="0" smtClean="0">
                <a:solidFill>
                  <a:schemeClr val="bg1"/>
                </a:solidFill>
              </a:rPr>
              <a:t>Him</a:t>
            </a:r>
            <a:r>
              <a:rPr lang="en-GB" sz="3400" dirty="0">
                <a:solidFill>
                  <a:schemeClr val="bg1"/>
                </a:solidFill>
              </a:rPr>
              <a:t>.</a:t>
            </a:r>
            <a:r>
              <a:rPr lang="en-GB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3400" i="1" dirty="0" smtClean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98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0622"/>
            <a:ext cx="8640960" cy="778098"/>
          </a:xfrm>
        </p:spPr>
        <p:txBody>
          <a:bodyPr/>
          <a:lstStyle/>
          <a:p>
            <a:r>
              <a:rPr lang="en-GB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Col 3v15-17 – Flourishing in peace</a:t>
            </a:r>
            <a:endParaRPr lang="en-GB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2068" y="1052736"/>
            <a:ext cx="833239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400" b="1" baseline="30000" dirty="0" smtClean="0">
                <a:solidFill>
                  <a:schemeClr val="bg1"/>
                </a:solidFill>
              </a:rPr>
              <a:t>15</a:t>
            </a:r>
            <a:r>
              <a:rPr lang="en-GB" sz="3400" dirty="0" smtClean="0">
                <a:solidFill>
                  <a:schemeClr val="bg1"/>
                </a:solidFill>
              </a:rPr>
              <a:t>  </a:t>
            </a:r>
            <a:r>
              <a:rPr lang="en-GB" sz="3400" dirty="0">
                <a:solidFill>
                  <a:schemeClr val="bg1"/>
                </a:solidFill>
              </a:rPr>
              <a:t>Let the peace of Christ rule in your hearts, since as members of one body you were called to peace. And be thankful. </a:t>
            </a:r>
            <a:r>
              <a:rPr lang="en-GB" sz="3400" b="1" baseline="30000" dirty="0">
                <a:solidFill>
                  <a:schemeClr val="bg1"/>
                </a:solidFill>
              </a:rPr>
              <a:t>16</a:t>
            </a:r>
            <a:r>
              <a:rPr lang="en-GB" sz="3400" dirty="0">
                <a:solidFill>
                  <a:schemeClr val="bg1"/>
                </a:solidFill>
              </a:rPr>
              <a:t> Let the message of Christ dwell among you richly as you teach and admonish one another with all </a:t>
            </a:r>
            <a:r>
              <a:rPr lang="en-GB" sz="3400" dirty="0" smtClean="0">
                <a:solidFill>
                  <a:schemeClr val="bg1"/>
                </a:solidFill>
              </a:rPr>
              <a:t>wisdom, and as you sing </a:t>
            </a:r>
            <a:r>
              <a:rPr lang="en-GB" sz="3400" dirty="0">
                <a:solidFill>
                  <a:schemeClr val="bg1"/>
                </a:solidFill>
              </a:rPr>
              <a:t>psalms, hymns, and </a:t>
            </a:r>
            <a:r>
              <a:rPr lang="en-GB" sz="3400" dirty="0" smtClean="0">
                <a:solidFill>
                  <a:schemeClr val="bg1"/>
                </a:solidFill>
              </a:rPr>
              <a:t>spiritual songs, with </a:t>
            </a:r>
            <a:r>
              <a:rPr lang="en-GB" sz="3400" dirty="0">
                <a:solidFill>
                  <a:schemeClr val="bg1"/>
                </a:solidFill>
              </a:rPr>
              <a:t>gratitude in your </a:t>
            </a:r>
            <a:r>
              <a:rPr lang="en-GB" sz="3400" dirty="0" smtClean="0">
                <a:solidFill>
                  <a:schemeClr val="bg1"/>
                </a:solidFill>
              </a:rPr>
              <a:t>hearts to God. </a:t>
            </a:r>
            <a:r>
              <a:rPr lang="en-GB" sz="3400" b="1" baseline="30000" dirty="0">
                <a:solidFill>
                  <a:schemeClr val="bg1"/>
                </a:solidFill>
              </a:rPr>
              <a:t>17</a:t>
            </a:r>
            <a:r>
              <a:rPr lang="en-GB" sz="3400" dirty="0">
                <a:solidFill>
                  <a:schemeClr val="bg1"/>
                </a:solidFill>
              </a:rPr>
              <a:t> And whatever you do, whether in word or deed, do it all in the name of the Lord Jesus, giving thanks to God the Father through </a:t>
            </a:r>
            <a:r>
              <a:rPr lang="en-GB" sz="3400" dirty="0" smtClean="0">
                <a:solidFill>
                  <a:schemeClr val="bg1"/>
                </a:solidFill>
              </a:rPr>
              <a:t>Him</a:t>
            </a:r>
            <a:r>
              <a:rPr lang="en-GB" sz="3400" dirty="0">
                <a:solidFill>
                  <a:schemeClr val="bg1"/>
                </a:solidFill>
              </a:rPr>
              <a:t>.</a:t>
            </a:r>
            <a:r>
              <a:rPr lang="en-GB" sz="3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3400" i="1" dirty="0" smtClean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67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0622"/>
            <a:ext cx="8640960" cy="634082"/>
          </a:xfrm>
        </p:spPr>
        <p:txBody>
          <a:bodyPr/>
          <a:lstStyle/>
          <a:p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1: How did Jesus bring peace?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5204" y="980728"/>
            <a:ext cx="833239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3400" dirty="0" smtClean="0">
                <a:solidFill>
                  <a:schemeClr val="bg1"/>
                </a:solidFill>
              </a:rPr>
              <a:t>Let </a:t>
            </a:r>
            <a:r>
              <a:rPr lang="en-GB" sz="3400" dirty="0">
                <a:solidFill>
                  <a:schemeClr val="bg1"/>
                </a:solidFill>
              </a:rPr>
              <a:t>the peace of Christ rule in your hearts, since as members of one body you were called to peace. And be thankful. </a:t>
            </a:r>
            <a:endParaRPr lang="en-GB" sz="34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Hostility with God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Anger with sin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Patience/kindness (Rom </a:t>
            </a: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2v4</a:t>
            </a: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Humility (</a:t>
            </a:r>
            <a:r>
              <a:rPr lang="en-GB" sz="3200" dirty="0" err="1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Heb</a:t>
            </a: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12v2)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Atonement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en-GB" sz="3200" dirty="0" smtClean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0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2: What type of peace does </a:t>
            </a:r>
            <a:r>
              <a:rPr lang="en-GB" sz="32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jesus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bring?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980728"/>
            <a:ext cx="865879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3400" dirty="0" smtClean="0">
                <a:solidFill>
                  <a:schemeClr val="bg1"/>
                </a:solidFill>
              </a:rPr>
              <a:t>Let </a:t>
            </a:r>
            <a:r>
              <a:rPr lang="en-GB" sz="3400" dirty="0">
                <a:solidFill>
                  <a:schemeClr val="bg1"/>
                </a:solidFill>
              </a:rPr>
              <a:t>the peace of Christ rule in your hearts, since as members of one body you were called to peace. And be thankful. </a:t>
            </a:r>
            <a:endParaRPr lang="en-GB" sz="34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Wonderful peace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Peace that destroys His enemies </a:t>
            </a:r>
          </a:p>
          <a:p>
            <a:pPr marL="1885950" lvl="3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Triumphing over sin and death (Col 2v15)</a:t>
            </a:r>
          </a:p>
          <a:p>
            <a:pPr marL="1885950" lvl="3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But we are not subjugated (Lincoln)</a:t>
            </a:r>
          </a:p>
          <a:p>
            <a:pPr marL="2343150" lvl="4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Peace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that lifts up not grinds down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5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how does his peace rule?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5204" y="980728"/>
            <a:ext cx="833239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3400" dirty="0" smtClean="0">
                <a:solidFill>
                  <a:schemeClr val="bg1"/>
                </a:solidFill>
              </a:rPr>
              <a:t>Let </a:t>
            </a:r>
            <a:r>
              <a:rPr lang="en-GB" sz="3400" dirty="0">
                <a:solidFill>
                  <a:schemeClr val="bg1"/>
                </a:solidFill>
              </a:rPr>
              <a:t>the peace of Christ </a:t>
            </a:r>
            <a:r>
              <a:rPr lang="en-GB" sz="3400" b="1" dirty="0">
                <a:solidFill>
                  <a:schemeClr val="bg1"/>
                </a:solidFill>
              </a:rPr>
              <a:t>rule</a:t>
            </a:r>
            <a:r>
              <a:rPr lang="en-GB" sz="3400" dirty="0">
                <a:solidFill>
                  <a:schemeClr val="bg1"/>
                </a:solidFill>
              </a:rPr>
              <a:t> in your hearts, since as members of one body you were called to peace. And be thankful. </a:t>
            </a:r>
            <a:endParaRPr lang="en-GB" sz="34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Umpire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Col 2v18 – “Don’t let anyone disqualify you for the prize”</a:t>
            </a:r>
          </a:p>
          <a:p>
            <a:pPr marL="1885950" lvl="3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Disqualify by imposed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rules,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rituals and angel worship</a:t>
            </a:r>
          </a:p>
          <a:p>
            <a:pPr marL="1885950" lvl="3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Prize of the maturing, strong, rooted, joyous, thankful life of faith (Col 2v6-7) </a:t>
            </a:r>
          </a:p>
        </p:txBody>
      </p:sp>
    </p:spTree>
    <p:extLst>
      <p:ext uri="{BB962C8B-B14F-4D97-AF65-F5344CB8AC3E}">
        <p14:creationId xmlns:p14="http://schemas.microsoft.com/office/powerpoint/2010/main" val="214564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how does his peace rule?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92696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peace of Christ </a:t>
            </a:r>
            <a:r>
              <a:rPr lang="en-GB" sz="2800" b="1" dirty="0">
                <a:solidFill>
                  <a:schemeClr val="bg1"/>
                </a:solidFill>
              </a:rPr>
              <a:t>rule</a:t>
            </a:r>
            <a:r>
              <a:rPr lang="en-GB" sz="2800" dirty="0">
                <a:solidFill>
                  <a:schemeClr val="bg1"/>
                </a:solidFill>
              </a:rPr>
              <a:t> in your hearts, since as members of one body you were called to peace. And be thankful. </a:t>
            </a:r>
            <a:endParaRPr lang="en-GB" sz="28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Umpire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For the prize (Col 2v6-7) 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From our hearts </a:t>
            </a:r>
            <a:r>
              <a:rPr lang="en-GB" sz="2800" dirty="0" err="1">
                <a:solidFill>
                  <a:schemeClr val="bg1"/>
                </a:solidFill>
              </a:rPr>
              <a:t>Jer</a:t>
            </a:r>
            <a:r>
              <a:rPr lang="en-GB" sz="2800" dirty="0">
                <a:solidFill>
                  <a:schemeClr val="bg1"/>
                </a:solidFill>
              </a:rPr>
              <a:t> 31v33-34</a:t>
            </a:r>
          </a:p>
          <a:p>
            <a:r>
              <a:rPr lang="en-GB" sz="2800" dirty="0" smtClean="0">
                <a:solidFill>
                  <a:srgbClr val="FF0000"/>
                </a:solidFill>
              </a:rPr>
              <a:t>‘</a:t>
            </a:r>
            <a:r>
              <a:rPr lang="en-GB" sz="2800" dirty="0">
                <a:solidFill>
                  <a:srgbClr val="FF0000"/>
                </a:solidFill>
              </a:rPr>
              <a:t>This is the covenant that I will make with the people of Israel after that time,’ declares the Lord</a:t>
            </a:r>
            <a:r>
              <a:rPr lang="en-GB" sz="2800" dirty="0" smtClean="0">
                <a:solidFill>
                  <a:srgbClr val="FF0000"/>
                </a:solidFill>
              </a:rPr>
              <a:t>. ‘</a:t>
            </a:r>
            <a:r>
              <a:rPr lang="en-GB" sz="2800" dirty="0">
                <a:solidFill>
                  <a:srgbClr val="FF0000"/>
                </a:solidFill>
              </a:rPr>
              <a:t>I will put my law in their minds </a:t>
            </a:r>
            <a:r>
              <a:rPr lang="en-GB" sz="2800" dirty="0" smtClean="0">
                <a:solidFill>
                  <a:srgbClr val="FF0000"/>
                </a:solidFill>
              </a:rPr>
              <a:t>and </a:t>
            </a:r>
            <a:r>
              <a:rPr lang="en-GB" sz="2800" dirty="0">
                <a:solidFill>
                  <a:srgbClr val="FF0000"/>
                </a:solidFill>
              </a:rPr>
              <a:t>write it on their hearts.  I will be their God, and they will be my people. </a:t>
            </a:r>
            <a:r>
              <a:rPr lang="en-GB" sz="2800" dirty="0" smtClean="0">
                <a:solidFill>
                  <a:srgbClr val="FF0000"/>
                </a:solidFill>
              </a:rPr>
              <a:t>No </a:t>
            </a:r>
            <a:r>
              <a:rPr lang="en-GB" sz="2800" dirty="0">
                <a:solidFill>
                  <a:srgbClr val="FF0000"/>
                </a:solidFill>
              </a:rPr>
              <a:t>longer will they teach their neighbour, or say to one another, “Know the Lord</a:t>
            </a:r>
            <a:r>
              <a:rPr lang="en-GB" sz="2800" dirty="0" smtClean="0">
                <a:solidFill>
                  <a:srgbClr val="FF0000"/>
                </a:solidFill>
              </a:rPr>
              <a:t>,” because </a:t>
            </a:r>
            <a:r>
              <a:rPr lang="en-GB" sz="2800" dirty="0">
                <a:solidFill>
                  <a:srgbClr val="FF0000"/>
                </a:solidFill>
              </a:rPr>
              <a:t>they will all know me, from the least of them to the greatest,’ declares the Lord</a:t>
            </a:r>
            <a:r>
              <a:rPr lang="en-GB" sz="2800" dirty="0" smtClean="0">
                <a:solidFill>
                  <a:srgbClr val="FF0000"/>
                </a:solidFill>
              </a:rPr>
              <a:t>. ‘</a:t>
            </a:r>
            <a:r>
              <a:rPr lang="en-GB" sz="2800" dirty="0">
                <a:solidFill>
                  <a:srgbClr val="FF0000"/>
                </a:solidFill>
              </a:rPr>
              <a:t>For I will forgive </a:t>
            </a:r>
            <a:r>
              <a:rPr lang="en-GB" sz="2800" dirty="0" smtClean="0">
                <a:solidFill>
                  <a:srgbClr val="FF0000"/>
                </a:solidFill>
              </a:rPr>
              <a:t>their wickedness</a:t>
            </a:r>
            <a:r>
              <a:rPr lang="en-GB" sz="2800" dirty="0">
                <a:solidFill>
                  <a:srgbClr val="FF0000"/>
                </a:solidFill>
              </a:rPr>
              <a:t> and will remember their sins no more.’</a:t>
            </a:r>
          </a:p>
        </p:txBody>
      </p:sp>
    </p:spTree>
    <p:extLst>
      <p:ext uri="{BB962C8B-B14F-4D97-AF65-F5344CB8AC3E}">
        <p14:creationId xmlns:p14="http://schemas.microsoft.com/office/powerpoint/2010/main" val="162531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how does his peace rule?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92696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peace of Christ </a:t>
            </a:r>
            <a:r>
              <a:rPr lang="en-GB" sz="2800" b="1" dirty="0">
                <a:solidFill>
                  <a:schemeClr val="bg1"/>
                </a:solidFill>
              </a:rPr>
              <a:t>rule</a:t>
            </a:r>
            <a:r>
              <a:rPr lang="en-GB" sz="2800" dirty="0">
                <a:solidFill>
                  <a:schemeClr val="bg1"/>
                </a:solidFill>
              </a:rPr>
              <a:t> in your hearts, since as members of one body you were called to peace. And be thankful. </a:t>
            </a:r>
            <a:endParaRPr lang="en-GB" sz="28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Umpire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For the prize (Col 2v6-7) 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From our hearts </a:t>
            </a:r>
            <a:r>
              <a:rPr lang="en-GB" sz="2800" dirty="0" err="1">
                <a:solidFill>
                  <a:schemeClr val="bg1"/>
                </a:solidFill>
              </a:rPr>
              <a:t>Jer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r>
              <a:rPr lang="en-GB" sz="2800" dirty="0" smtClean="0">
                <a:solidFill>
                  <a:schemeClr val="bg1"/>
                </a:solidFill>
              </a:rPr>
              <a:t>31v33-34</a:t>
            </a:r>
            <a:endParaRPr lang="en-GB" sz="2800" dirty="0">
              <a:solidFill>
                <a:srgbClr val="FF0000"/>
              </a:solidFill>
            </a:endParaRP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Collectively – members of one body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The vertical to be shown in the horizontal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91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how does his peace rule?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92696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lain" startAt="15"/>
            </a:pPr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peace of Christ </a:t>
            </a:r>
            <a:r>
              <a:rPr lang="en-GB" sz="2800" b="1" dirty="0">
                <a:solidFill>
                  <a:schemeClr val="bg1"/>
                </a:solidFill>
              </a:rPr>
              <a:t>rule</a:t>
            </a:r>
            <a:r>
              <a:rPr lang="en-GB" sz="2800" dirty="0">
                <a:solidFill>
                  <a:schemeClr val="bg1"/>
                </a:solidFill>
              </a:rPr>
              <a:t> in your hearts, since as members of one body you were called to peace. And be thankful. </a:t>
            </a:r>
            <a:endParaRPr lang="en-GB" sz="2800" dirty="0" smtClean="0">
              <a:solidFill>
                <a:schemeClr val="bg1"/>
              </a:solidFill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Umpire</a:t>
            </a:r>
          </a:p>
          <a:p>
            <a:pPr lvl="2" indent="-514350">
              <a:buAutoNum type="arabicPlain" startAt="16"/>
            </a:pPr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</a:t>
            </a:r>
            <a:r>
              <a:rPr lang="en-GB" sz="2800" b="1" dirty="0">
                <a:solidFill>
                  <a:schemeClr val="bg1"/>
                </a:solidFill>
              </a:rPr>
              <a:t>message of Christ </a:t>
            </a:r>
            <a:r>
              <a:rPr lang="en-GB" sz="2800" dirty="0">
                <a:solidFill>
                  <a:schemeClr val="bg1"/>
                </a:solidFill>
              </a:rPr>
              <a:t>dwell among you richly as </a:t>
            </a:r>
            <a:r>
              <a:rPr lang="en-GB" sz="2800" dirty="0" smtClean="0">
                <a:solidFill>
                  <a:schemeClr val="bg1"/>
                </a:solidFill>
              </a:rPr>
              <a:t>you teach </a:t>
            </a:r>
            <a:r>
              <a:rPr lang="en-GB" sz="2800" dirty="0">
                <a:solidFill>
                  <a:schemeClr val="bg1"/>
                </a:solidFill>
              </a:rPr>
              <a:t>and admonish one another with all wisdom, and </a:t>
            </a:r>
            <a:r>
              <a:rPr lang="en-GB" sz="2800" dirty="0" smtClean="0">
                <a:solidFill>
                  <a:schemeClr val="bg1"/>
                </a:solidFill>
              </a:rPr>
              <a:t>as you </a:t>
            </a:r>
            <a:r>
              <a:rPr lang="en-GB" sz="2800" dirty="0">
                <a:solidFill>
                  <a:schemeClr val="bg1"/>
                </a:solidFill>
              </a:rPr>
              <a:t>sing psalms, hymns, and spiritual songs, with gratitude in your hearts to God.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b="1" dirty="0" smtClean="0">
                <a:solidFill>
                  <a:schemeClr val="bg1"/>
                </a:solidFill>
              </a:rPr>
              <a:t>Message – Word/Gospel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Dwelling among us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Having ample room/run of the house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67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0622"/>
            <a:ext cx="8892480" cy="634082"/>
          </a:xfrm>
        </p:spPr>
        <p:txBody>
          <a:bodyPr/>
          <a:lstStyle/>
          <a:p>
            <a:r>
              <a:rPr lang="en-GB" sz="3200" u="sng" dirty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GB" sz="3200" u="sng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how does his peace rule?</a:t>
            </a:r>
            <a:endParaRPr lang="en-GB" sz="3200" u="sng" dirty="0">
              <a:solidFill>
                <a:schemeClr val="bg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92696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peace of Christ </a:t>
            </a:r>
            <a:r>
              <a:rPr lang="en-GB" sz="2800" b="1" dirty="0">
                <a:solidFill>
                  <a:schemeClr val="bg1"/>
                </a:solidFill>
              </a:rPr>
              <a:t>rule</a:t>
            </a:r>
            <a:r>
              <a:rPr lang="en-GB" sz="2800" dirty="0">
                <a:solidFill>
                  <a:schemeClr val="bg1"/>
                </a:solidFill>
              </a:rPr>
              <a:t> in your hearts, since as members of one body you were called to peace. And be thankful. </a:t>
            </a:r>
            <a:r>
              <a:rPr lang="en-GB" sz="2800" dirty="0" smtClean="0">
                <a:solidFill>
                  <a:schemeClr val="bg1"/>
                </a:solidFill>
              </a:rPr>
              <a:t>Let </a:t>
            </a:r>
            <a:r>
              <a:rPr lang="en-GB" sz="2800" dirty="0">
                <a:solidFill>
                  <a:schemeClr val="bg1"/>
                </a:solidFill>
              </a:rPr>
              <a:t>the message of Christ dwell among you richly as </a:t>
            </a:r>
            <a:r>
              <a:rPr lang="en-GB" sz="2800" dirty="0" smtClean="0">
                <a:solidFill>
                  <a:schemeClr val="bg1"/>
                </a:solidFill>
              </a:rPr>
              <a:t>you </a:t>
            </a:r>
            <a:r>
              <a:rPr lang="en-GB" sz="2800" b="1" dirty="0" smtClean="0">
                <a:solidFill>
                  <a:schemeClr val="bg1"/>
                </a:solidFill>
              </a:rPr>
              <a:t>teach </a:t>
            </a:r>
            <a:r>
              <a:rPr lang="en-GB" sz="2800" b="1" dirty="0">
                <a:solidFill>
                  <a:schemeClr val="bg1"/>
                </a:solidFill>
              </a:rPr>
              <a:t>and admonish </a:t>
            </a:r>
            <a:r>
              <a:rPr lang="en-GB" sz="2800" dirty="0">
                <a:solidFill>
                  <a:schemeClr val="bg1"/>
                </a:solidFill>
              </a:rPr>
              <a:t>one another with all wisdom, and </a:t>
            </a:r>
            <a:r>
              <a:rPr lang="en-GB" sz="2800" dirty="0" smtClean="0">
                <a:solidFill>
                  <a:schemeClr val="bg1"/>
                </a:solidFill>
              </a:rPr>
              <a:t>as you </a:t>
            </a:r>
            <a:r>
              <a:rPr lang="en-GB" sz="2800" dirty="0">
                <a:solidFill>
                  <a:schemeClr val="bg1"/>
                </a:solidFill>
              </a:rPr>
              <a:t>sing psalms, hymns, and spiritual songs, with gratitude in your hearts to God.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Message – Word/Gospel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Dwelling among us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Having ample room/run of the </a:t>
            </a:r>
            <a:r>
              <a:rPr lang="en-GB" sz="2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house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Teach and admonish one another</a:t>
            </a:r>
            <a:endParaRPr lang="en-GB" sz="2800" dirty="0" smtClean="0">
              <a:solidFill>
                <a:schemeClr val="bg1"/>
              </a:solidFill>
            </a:endParaRP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Instruct, advise, warn 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In all wisdom – for life </a:t>
            </a:r>
            <a:r>
              <a:rPr lang="en-GB" sz="2800" dirty="0" smtClean="0">
                <a:solidFill>
                  <a:schemeClr val="bg1"/>
                </a:solidFill>
              </a:rPr>
              <a:t>(</a:t>
            </a:r>
            <a:r>
              <a:rPr lang="en-GB" sz="2800" dirty="0" err="1" smtClean="0">
                <a:solidFill>
                  <a:schemeClr val="bg1"/>
                </a:solidFill>
              </a:rPr>
              <a:t>Prov</a:t>
            </a:r>
            <a:r>
              <a:rPr lang="en-GB" sz="2800" dirty="0" smtClean="0">
                <a:solidFill>
                  <a:schemeClr val="bg1"/>
                </a:solidFill>
              </a:rPr>
              <a:t> 9v10)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59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57826</TotalTime>
  <Words>807</Words>
  <Application>Microsoft Office PowerPoint</Application>
  <PresentationFormat>On-screen Show (4:3)</PresentationFormat>
  <Paragraphs>69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Horizon</vt:lpstr>
      <vt:lpstr>War and Peace</vt:lpstr>
      <vt:lpstr>Col 3v15-17 – Flourishing in peace</vt:lpstr>
      <vt:lpstr>1: How did Jesus bring peace?</vt:lpstr>
      <vt:lpstr>2: What type of peace does jesus bring?</vt:lpstr>
      <vt:lpstr>3: how does his peace rule?</vt:lpstr>
      <vt:lpstr>3: how does his peace rule?</vt:lpstr>
      <vt:lpstr>3: how does his peace rule?</vt:lpstr>
      <vt:lpstr>3: how does his peace rule?</vt:lpstr>
      <vt:lpstr>3: how does his peace rule?</vt:lpstr>
      <vt:lpstr>4: what does his rule mean for us?</vt:lpstr>
      <vt:lpstr>5: what flows out of living in peace?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Flourishing in peace Col 3v15-17</dc:title>
  <dc:creator>User</dc:creator>
  <cp:lastModifiedBy>user</cp:lastModifiedBy>
  <cp:revision>452</cp:revision>
  <cp:lastPrinted>2016-03-10T12:44:04Z</cp:lastPrinted>
  <dcterms:created xsi:type="dcterms:W3CDTF">2012-10-06T15:36:29Z</dcterms:created>
  <dcterms:modified xsi:type="dcterms:W3CDTF">2016-04-02T17:04:29Z</dcterms:modified>
</cp:coreProperties>
</file>